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8" r:id="rId4"/>
    <p:sldId id="311" r:id="rId5"/>
    <p:sldId id="317" r:id="rId6"/>
    <p:sldId id="294" r:id="rId7"/>
    <p:sldId id="298" r:id="rId8"/>
    <p:sldId id="301" r:id="rId9"/>
    <p:sldId id="300" r:id="rId10"/>
    <p:sldId id="308" r:id="rId11"/>
    <p:sldId id="318" r:id="rId12"/>
    <p:sldId id="320" r:id="rId13"/>
    <p:sldId id="295" r:id="rId14"/>
    <p:sldId id="302" r:id="rId15"/>
    <p:sldId id="303" r:id="rId16"/>
    <p:sldId id="304" r:id="rId17"/>
    <p:sldId id="321" r:id="rId18"/>
    <p:sldId id="322" r:id="rId19"/>
    <p:sldId id="323" r:id="rId20"/>
    <p:sldId id="324" r:id="rId21"/>
    <p:sldId id="296" r:id="rId22"/>
    <p:sldId id="309" r:id="rId23"/>
    <p:sldId id="312" r:id="rId24"/>
    <p:sldId id="313" r:id="rId25"/>
    <p:sldId id="30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2759" autoAdjust="0"/>
  </p:normalViewPr>
  <p:slideViewPr>
    <p:cSldViewPr snapToGrid="0">
      <p:cViewPr varScale="1">
        <p:scale>
          <a:sx n="72" d="100"/>
          <a:sy n="72" d="100"/>
        </p:scale>
        <p:origin x="12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减轻梯度消失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(vanishing-gradient)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鼓励特征重用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(encourage feature reuse)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较少的参数数量。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01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减轻梯度消失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(vanishing-gradient)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鼓励特征重用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(encourage feature reuse)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较少的参数数量。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0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减轻梯度消失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(vanishing-gradient)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鼓励特征重用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(encourage feature reuse)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较少的参数数量。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EA62F-52E9-49A1-AF7F-BFF2F138A55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3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custom-image-classification-on-android-using-tensorflow-lite-9f9b3917a26f" TargetMode="External"/><Relationship Id="rId2" Type="http://schemas.openxmlformats.org/officeDocument/2006/relationships/hyperlink" Target="https://reurl.cc/NrqeM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ErbFQb8QS8&amp;t=880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</a:rPr>
              <a:t>DOGS</a:t>
            </a:r>
            <a:endParaRPr lang="zh-CN" altLang="en-US" sz="6600" dirty="0">
              <a:solidFill>
                <a:srgbClr val="AAA4D1"/>
              </a:solidFill>
              <a:latin typeface="Bradley Hand ITC" panose="03070402050302030203" pitchFamily="66" charset="0"/>
              <a:ea typeface="幼圆" panose="020105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632687" y="4012062"/>
            <a:ext cx="1092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</a:rPr>
              <a:t>Mobile Application </a:t>
            </a:r>
            <a:r>
              <a:rPr lang="en-US" altLang="zh-CN" sz="2400" b="1" dirty="0" smtClean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</a:rPr>
              <a:t>Development Finals </a:t>
            </a:r>
            <a:r>
              <a:rPr lang="en-US" altLang="zh-CN" sz="2400" b="1" dirty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</a:rPr>
              <a:t>Presentation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4" y="6013648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484848"/>
                </a:solidFill>
                <a:cs typeface="+mn-ea"/>
                <a:sym typeface="+mn-lt"/>
              </a:rPr>
              <a:t>報告人</a:t>
            </a:r>
            <a:r>
              <a:rPr lang="zh-CN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：</a:t>
            </a:r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張家豪</a:t>
            </a:r>
            <a:endParaRPr lang="zh-CN" altLang="en-US" sz="14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6013648"/>
            <a:ext cx="180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指導老師</a:t>
            </a:r>
            <a:r>
              <a:rPr lang="zh-CN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：</a:t>
            </a:r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蔡坤孝</a:t>
            </a:r>
            <a:endParaRPr lang="zh-CN" altLang="en-US" sz="14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56176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2.4.1 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NOW-Teachable 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Machine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49" y="1042127"/>
            <a:ext cx="936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56176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2.4.2 HOW TO USE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2" y="1094327"/>
            <a:ext cx="108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56176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2.4.3 NEW PROJECT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52" y="1093295"/>
            <a:ext cx="1008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PART 3</a:t>
            </a:r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smtClean="0">
                <a:solidFill>
                  <a:srgbClr val="484848"/>
                </a:solidFill>
                <a:cs typeface="+mn-ea"/>
                <a:sym typeface="+mn-lt"/>
              </a:rPr>
              <a:t>FEATURES</a:t>
            </a:r>
            <a:endParaRPr lang="zh-CN" altLang="en-US" sz="6000" dirty="0">
              <a:solidFill>
                <a:srgbClr val="48484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853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196195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.1 LOGIN &amp; REGISTER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18708" y="2052084"/>
            <a:ext cx="594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/>
              <a:t>Step: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Register new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Login new account</a:t>
            </a:r>
          </a:p>
          <a:p>
            <a:pPr>
              <a:lnSpc>
                <a:spcPct val="150000"/>
              </a:lnSpc>
            </a:pPr>
            <a:endParaRPr lang="en-US" altLang="zh-TW" sz="3200" dirty="0" smtClean="0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48" y="1073888"/>
            <a:ext cx="29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PREDICTION</a:t>
            </a:r>
            <a:endParaRPr lang="en-US" altLang="zh-CN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18707" y="1892595"/>
            <a:ext cx="62838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/>
              <a:t>Step: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Select image </a:t>
            </a:r>
            <a:r>
              <a:rPr lang="en-US" altLang="zh-TW" sz="3200" dirty="0"/>
              <a:t>with a </a:t>
            </a:r>
            <a:r>
              <a:rPr lang="en-US" altLang="zh-TW" sz="3200" dirty="0" smtClean="0"/>
              <a:t>dog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Input the data in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Get the prediction results</a:t>
            </a:r>
            <a:endParaRPr lang="zh-TW" altLang="en-US" sz="3200" dirty="0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2" y="1073889"/>
            <a:ext cx="29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8768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.3 My Dogs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98" y="1073888"/>
            <a:ext cx="2970000" cy="540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8707" y="1892595"/>
            <a:ext cx="6283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/>
              <a:t>Step: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/>
              <a:t>Input the </a:t>
            </a:r>
            <a:r>
              <a:rPr lang="en-US" altLang="zh-TW" sz="3200" dirty="0" smtClean="0"/>
              <a:t>dog data</a:t>
            </a:r>
            <a:endParaRPr lang="en-US" altLang="zh-TW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Search the dog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246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8768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3.4 Setting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23" y="1105786"/>
            <a:ext cx="2970000" cy="540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97442" y="1543628"/>
            <a:ext cx="62838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/>
              <a:t>Step: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Input old password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Input new password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/>
              <a:t>Now: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/>
              <a:t>ID:072214002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/>
              <a:t>Password:12345678</a:t>
            </a:r>
          </a:p>
        </p:txBody>
      </p:sp>
    </p:spTree>
    <p:extLst>
      <p:ext uri="{BB962C8B-B14F-4D97-AF65-F5344CB8AC3E}">
        <p14:creationId xmlns:p14="http://schemas.microsoft.com/office/powerpoint/2010/main" val="31549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8768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3.5 SQLITE CODE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64" y="1170153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8768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3.6.1 PREDICTION CODE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70" y="1052623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DEDD26DB-C552-485B-9ABA-05B5D196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692EE9-D43E-45B1-B7F8-EBD3A0756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1745762" y="1220061"/>
            <a:ext cx="1473200" cy="167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384289" y="3271533"/>
            <a:ext cx="4651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  <a:sym typeface="+mn-lt"/>
              </a:rPr>
              <a:t>CONTENT</a:t>
            </a:r>
            <a:endParaRPr lang="zh-CN" altLang="en-US" sz="6600" b="1" dirty="0">
              <a:solidFill>
                <a:srgbClr val="1C1C73"/>
              </a:solidFill>
              <a:latin typeface="Bradley Hand ITC" panose="03070402050302030203" pitchFamily="66" charset="0"/>
              <a:ea typeface="幼圆" panose="02010509060101010101" pitchFamily="49" charset="-122"/>
              <a:sym typeface="+mn-lt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9B27DF-0BEA-4C8A-8735-81CBCBD394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1949458"/>
            <a:ext cx="625231" cy="6252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894137"/>
            <a:ext cx="625231" cy="6252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3004779"/>
            <a:ext cx="625231" cy="6252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651961-A7B9-4E05-B697-700072139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4060100"/>
            <a:ext cx="625231" cy="6252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115422"/>
            <a:ext cx="625231" cy="62523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1480027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606855" y="94341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REVIEW</a:t>
            </a:r>
            <a:endParaRPr lang="zh-CN" altLang="en-US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TextBox 48">
            <a:extLst>
              <a:ext uri="{FF2B5EF4-FFF2-40B4-BE49-F238E27FC236}">
                <a16:creationId xmlns:a16="http://schemas.microsoft.com/office/drawing/2014/main" id="{E9B1265E-3727-45A0-B490-ECF9E1E35017}"/>
              </a:ext>
            </a:extLst>
          </p:cNvPr>
          <p:cNvSpPr txBox="1"/>
          <p:nvPr/>
        </p:nvSpPr>
        <p:spPr>
          <a:xfrm>
            <a:off x="6606855" y="20048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 smtClean="0">
                <a:solidFill>
                  <a:srgbClr val="484848"/>
                </a:solidFill>
                <a:cs typeface="+mn-ea"/>
                <a:sym typeface="+mn-lt"/>
              </a:rPr>
              <a:t>METHODS</a:t>
            </a:r>
            <a:endParaRPr lang="zh-CN" altLang="en-US" sz="28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06855" y="306627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 smtClean="0">
                <a:solidFill>
                  <a:srgbClr val="484848"/>
                </a:solidFill>
                <a:cs typeface="+mn-ea"/>
                <a:sym typeface="+mn-lt"/>
              </a:rPr>
              <a:t>FEATURES </a:t>
            </a:r>
            <a:endParaRPr lang="zh-CN" altLang="en-US" sz="28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6FED0460-420B-4FC8-88A5-56109D211AAC}"/>
              </a:ext>
            </a:extLst>
          </p:cNvPr>
          <p:cNvSpPr txBox="1"/>
          <p:nvPr/>
        </p:nvSpPr>
        <p:spPr>
          <a:xfrm>
            <a:off x="6606855" y="412771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 smtClean="0">
                <a:solidFill>
                  <a:srgbClr val="484848"/>
                </a:solidFill>
                <a:cs typeface="+mn-ea"/>
                <a:sym typeface="+mn-lt"/>
              </a:rPr>
              <a:t>GROW</a:t>
            </a:r>
            <a:endParaRPr lang="zh-CN" altLang="en-US" sz="28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518914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TW" sz="2800" dirty="0">
                <a:solidFill>
                  <a:srgbClr val="484848"/>
                </a:solidFill>
                <a:cs typeface="+mn-ea"/>
              </a:rPr>
              <a:t>References</a:t>
            </a:r>
            <a:endParaRPr lang="zh-CN" altLang="en-US" sz="28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5772745"/>
            <a:ext cx="5301002" cy="14502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2EC31BA-59A5-4D5D-A31F-22674FB77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2553206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3626386"/>
            <a:ext cx="5301002" cy="14502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663B279-DDBC-4672-B84C-63A3771C8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4699566"/>
            <a:ext cx="5301002" cy="1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876894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3.6.2 PREDICTION CODE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70" y="1157892"/>
            <a:ext cx="97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PART 4</a:t>
            </a:r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smtClean="0">
                <a:solidFill>
                  <a:srgbClr val="484848"/>
                </a:solidFill>
                <a:cs typeface="+mn-ea"/>
                <a:sym typeface="+mn-lt"/>
              </a:rPr>
              <a:t>  GROW</a:t>
            </a:r>
            <a:endParaRPr lang="zh-CN" altLang="en-US" sz="6000" dirty="0">
              <a:solidFill>
                <a:srgbClr val="48484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83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411397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.1 GROW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2" name="圖片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84" y="1171001"/>
            <a:ext cx="2700000" cy="5400000"/>
          </a:xfrm>
          <a:prstGeom prst="rect">
            <a:avLst/>
          </a:prstGeom>
        </p:spPr>
      </p:pic>
      <p:pic>
        <p:nvPicPr>
          <p:cNvPr id="49" name="圖片 4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58" y="1171001"/>
            <a:ext cx="2700000" cy="5400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68794" y="1520456"/>
            <a:ext cx="5199321" cy="443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未來期望：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改善影像辨識之標籤數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將即時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建構完成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資料庫關聯性改善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更結構化的註冊登入驗證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SSO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登入功能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70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PART </a:t>
            </a:r>
            <a:r>
              <a:rPr lang="en-US" altLang="zh-CN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smtClean="0">
                <a:solidFill>
                  <a:srgbClr val="484848"/>
                </a:solidFill>
                <a:cs typeface="+mn-ea"/>
                <a:sym typeface="+mn-lt"/>
              </a:rPr>
              <a:t>  REFERENCES</a:t>
            </a:r>
            <a:endParaRPr lang="zh-CN" altLang="en-US" sz="6000" dirty="0">
              <a:solidFill>
                <a:srgbClr val="48484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419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5.1  REFERENCES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10618" y="1194314"/>
            <a:ext cx="11062252" cy="502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================================================================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SQLITE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Android: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SQLite 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实现 用户的登录查询功能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详解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效果图</a:t>
            </a:r>
            <a:r>
              <a:rPr lang="en-US" altLang="zh-CN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reurl.cc/NrqeMe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==============================================================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辨識參考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Custom Image Classification on Android using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Lite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medium.com/analytics-vidhya/custom-image-classification-on-android-using-tensorflow-lite-9f9b3917a26f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[2]image classification | image recognition android app | machine learning app | ml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www.youtube.com/watch?v=6ErbFQb8QS8&amp;t=880s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==============================================================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36912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-1016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1164221" y="2254462"/>
            <a:ext cx="9863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C1C73"/>
                </a:solidFill>
                <a:latin typeface="Bradley Hand ITC" panose="03070402050302030203" pitchFamily="66" charset="0"/>
                <a:ea typeface="幼圆" panose="02010509060101010101" pitchFamily="49" charset="-122"/>
                <a:sym typeface="+mn-lt"/>
              </a:rPr>
              <a:t>Thank you for watching</a:t>
            </a:r>
            <a:endParaRPr lang="zh-CN" altLang="en-US" sz="6000" b="1" dirty="0">
              <a:solidFill>
                <a:srgbClr val="1C1C73"/>
              </a:solidFill>
              <a:latin typeface="Bradley Hand ITC" panose="03070402050302030203" pitchFamily="66" charset="0"/>
              <a:ea typeface="幼圆" panose="02010509060101010101" pitchFamily="49" charset="-122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4" y="6013648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484848"/>
                </a:solidFill>
                <a:cs typeface="+mn-ea"/>
                <a:sym typeface="+mn-lt"/>
              </a:rPr>
              <a:t>報告人</a:t>
            </a:r>
            <a:r>
              <a:rPr lang="zh-CN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：</a:t>
            </a:r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張家豪</a:t>
            </a:r>
            <a:endParaRPr lang="zh-CN" altLang="en-US" sz="14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38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6013648"/>
            <a:ext cx="180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指導老師</a:t>
            </a:r>
            <a:r>
              <a:rPr lang="zh-CN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：</a:t>
            </a:r>
            <a:r>
              <a:rPr lang="zh-TW" altLang="en-US" sz="1400" dirty="0" smtClean="0">
                <a:solidFill>
                  <a:srgbClr val="484848"/>
                </a:solidFill>
                <a:cs typeface="+mn-ea"/>
                <a:sym typeface="+mn-lt"/>
              </a:rPr>
              <a:t>蔡坤孝</a:t>
            </a:r>
            <a:endParaRPr lang="zh-CN" altLang="en-US" sz="14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pic>
        <p:nvPicPr>
          <p:cNvPr id="39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40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PART 1</a:t>
            </a:r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 smtClean="0">
                <a:solidFill>
                  <a:srgbClr val="484848"/>
                </a:solidFill>
                <a:cs typeface="+mn-ea"/>
                <a:sym typeface="+mn-lt"/>
              </a:rPr>
              <a:t>REVIEW</a:t>
            </a:r>
            <a:endParaRPr lang="zh-CN" altLang="en-US" sz="6000" dirty="0">
              <a:solidFill>
                <a:srgbClr val="48484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69" y="315858"/>
            <a:ext cx="555768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TW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 WHAT IS THE </a:t>
            </a:r>
            <a:r>
              <a:rPr lang="en-US" altLang="zh-TW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DOGS</a:t>
            </a:r>
            <a:r>
              <a:rPr lang="en-US" altLang="zh-TW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??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2443" y="1669773"/>
            <a:ext cx="5577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The most interesting and joyful APP is now on your Android </a:t>
            </a:r>
            <a:r>
              <a:rPr lang="en-US" altLang="zh-TW" sz="2000" dirty="0" err="1" smtClean="0"/>
              <a:t>Phone.You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will have many countless hours of fun and </a:t>
            </a:r>
            <a:r>
              <a:rPr lang="en-US" altLang="zh-TW" sz="2000" dirty="0" smtClean="0"/>
              <a:t>entertainment.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The DOGS have four features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F0000"/>
                </a:solidFill>
              </a:rPr>
              <a:t>-Prediction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F0000"/>
                </a:solidFill>
              </a:rPr>
              <a:t>-My Dogs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F0000"/>
                </a:solidFill>
              </a:rPr>
              <a:t>-Chat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F0000"/>
                </a:solidFill>
              </a:rPr>
              <a:t>-Settings</a:t>
            </a:r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84" y="1171001"/>
            <a:ext cx="2700000" cy="54000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58" y="1171001"/>
            <a:ext cx="27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69" y="315858"/>
            <a:ext cx="555768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TW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 NOW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72443" y="1669773"/>
            <a:ext cx="557756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The most interesting and joyful APP is now on your Android </a:t>
            </a:r>
            <a:r>
              <a:rPr lang="en-US" altLang="zh-TW" sz="2000" dirty="0" err="1" smtClean="0"/>
              <a:t>Phone.You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will have many countless hours of fun and </a:t>
            </a:r>
            <a:r>
              <a:rPr lang="en-US" altLang="zh-TW" sz="2000" dirty="0" smtClean="0"/>
              <a:t>entertainment.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The DOGS have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three</a:t>
            </a:r>
            <a:r>
              <a:rPr lang="en-US" altLang="zh-TW" sz="2000" dirty="0" smtClean="0"/>
              <a:t> features</a:t>
            </a:r>
          </a:p>
          <a:p>
            <a:pPr algn="just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-Prediction</a:t>
            </a:r>
          </a:p>
          <a:p>
            <a:pPr algn="just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-My Dogs</a:t>
            </a:r>
          </a:p>
          <a:p>
            <a:pPr algn="just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FF0000"/>
                </a:solidFill>
              </a:rPr>
              <a:t>-Settings</a:t>
            </a:r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87" y="1171001"/>
            <a:ext cx="2700000" cy="5400000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36861" y="1171001"/>
            <a:ext cx="27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600" dirty="0" smtClean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PART 2</a:t>
            </a:r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384176" y="3329610"/>
            <a:ext cx="806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dirty="0">
                <a:solidFill>
                  <a:srgbClr val="484848"/>
                </a:solidFill>
                <a:cs typeface="+mn-ea"/>
                <a:sym typeface="+mn-lt"/>
              </a:rPr>
              <a:t>METHODS</a:t>
            </a:r>
            <a:endParaRPr lang="zh-CN" altLang="en-US" sz="6000" dirty="0">
              <a:solidFill>
                <a:srgbClr val="484848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1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9176258" y="1752224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383" y="3486707"/>
            <a:ext cx="209073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请在这里输入您的文字；请在这里输入您的文字；请在这里输入您的文字；请在这里输入您的文字。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9191339" y="1765668"/>
            <a:ext cx="2573337" cy="1088559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2323" y="1762126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448" y="3496609"/>
            <a:ext cx="209073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请在这里输入您的文字；请在这里输入您的文字；请在这里输入您的文字；请在这里输入您的文字。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47404" y="1775570"/>
            <a:ext cx="2573337" cy="1088559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3482868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993" y="3450571"/>
            <a:ext cx="209073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请在这里输入您的文字；请在这里输入您的文字；请在这里输入您的文字；请在这里输入您的文字。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3497949" y="1729532"/>
            <a:ext cx="2573337" cy="1088559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413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76703594-BBCA-47AF-BC89-F5E9417DEF78}"/>
              </a:ext>
            </a:extLst>
          </p:cNvPr>
          <p:cNvGrpSpPr>
            <a:grpSpLocks/>
          </p:cNvGrpSpPr>
          <p:nvPr/>
        </p:nvGrpSpPr>
        <p:grpSpPr bwMode="auto">
          <a:xfrm>
            <a:off x="3041650" y="3325813"/>
            <a:ext cx="631825" cy="638175"/>
            <a:chOff x="0" y="0"/>
            <a:chExt cx="631825" cy="636588"/>
          </a:xfrm>
        </p:grpSpPr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CD79F015-55ED-40AF-BE29-EEA144332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1825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FB5DF25-98F1-49AB-B9A7-2A90A7D00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50" y="142875"/>
              <a:ext cx="206375" cy="342900"/>
            </a:xfrm>
            <a:custGeom>
              <a:avLst/>
              <a:gdLst>
                <a:gd name="T0" fmla="*/ 176893 w 252"/>
                <a:gd name="T1" fmla="*/ 206724 h 418"/>
                <a:gd name="T2" fmla="*/ 111377 w 252"/>
                <a:gd name="T3" fmla="*/ 263328 h 418"/>
                <a:gd name="T4" fmla="*/ 47499 w 252"/>
                <a:gd name="T5" fmla="*/ 318290 h 418"/>
                <a:gd name="T6" fmla="*/ 0 w 252"/>
                <a:gd name="T7" fmla="*/ 287117 h 418"/>
                <a:gd name="T8" fmla="*/ 27844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7844 w 252"/>
                <a:gd name="T15" fmla="*/ 72189 h 418"/>
                <a:gd name="T16" fmla="*/ 0 w 252"/>
                <a:gd name="T17" fmla="*/ 47579 h 418"/>
                <a:gd name="T18" fmla="*/ 45042 w 252"/>
                <a:gd name="T19" fmla="*/ 15586 h 418"/>
                <a:gd name="T20" fmla="*/ 111377 w 252"/>
                <a:gd name="T21" fmla="*/ 72189 h 418"/>
                <a:gd name="T22" fmla="*/ 174436 w 252"/>
                <a:gd name="T23" fmla="*/ 126332 h 418"/>
                <a:gd name="T24" fmla="*/ 176893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65981A4-07A8-4C71-B680-16641F5C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15">
            <a:extLst>
              <a:ext uri="{FF2B5EF4-FFF2-40B4-BE49-F238E27FC236}">
                <a16:creationId xmlns:a16="http://schemas.microsoft.com/office/drawing/2014/main" id="{D027CD98-C395-479F-B59C-20109F1EED87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325813"/>
            <a:ext cx="633413" cy="638175"/>
            <a:chOff x="0" y="0"/>
            <a:chExt cx="633413" cy="636588"/>
          </a:xfrm>
        </p:grpSpPr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78529660-181E-477F-ACBD-D64217AC3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BFDAB553-F265-4900-967B-ED1EBE475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82615B30-3096-4843-8C5E-1F9AAE6DA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1" y="343"/>
                    <a:pt x="85" y="365"/>
                    <a:pt x="59" y="388"/>
                  </a:cubicBezTo>
                  <a:cubicBezTo>
                    <a:pt x="22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1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9">
            <a:extLst>
              <a:ext uri="{FF2B5EF4-FFF2-40B4-BE49-F238E27FC236}">
                <a16:creationId xmlns:a16="http://schemas.microsoft.com/office/drawing/2014/main" id="{555BE6E1-6FF2-4997-80E6-922E350E1954}"/>
              </a:ext>
            </a:extLst>
          </p:cNvPr>
          <p:cNvGrpSpPr>
            <a:grpSpLocks/>
          </p:cNvGrpSpPr>
          <p:nvPr/>
        </p:nvGrpSpPr>
        <p:grpSpPr bwMode="auto">
          <a:xfrm>
            <a:off x="8728075" y="3325813"/>
            <a:ext cx="633413" cy="638175"/>
            <a:chOff x="0" y="0"/>
            <a:chExt cx="633413" cy="636588"/>
          </a:xfrm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C88359CD-AD75-4B48-9E04-930879640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33413" cy="636588"/>
            </a:xfrm>
            <a:prstGeom prst="ellipse">
              <a:avLst/>
            </a:prstGeom>
            <a:solidFill>
              <a:srgbClr val="344F66"/>
            </a:solidFill>
            <a:ln w="9525">
              <a:noFill/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D5D9874-CD8F-47DD-ACDB-A81378C0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8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0 w 252"/>
                <a:gd name="T7" fmla="*/ 287117 h 418"/>
                <a:gd name="T8" fmla="*/ 27844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7844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4436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20D700F-3A91-46E7-9C32-62BD4ABF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142875"/>
              <a:ext cx="206375" cy="342900"/>
            </a:xfrm>
            <a:custGeom>
              <a:avLst/>
              <a:gdLst>
                <a:gd name="T0" fmla="*/ 177712 w 252"/>
                <a:gd name="T1" fmla="*/ 206724 h 418"/>
                <a:gd name="T2" fmla="*/ 111377 w 252"/>
                <a:gd name="T3" fmla="*/ 263328 h 418"/>
                <a:gd name="T4" fmla="*/ 48318 w 252"/>
                <a:gd name="T5" fmla="*/ 318290 h 418"/>
                <a:gd name="T6" fmla="*/ 819 w 252"/>
                <a:gd name="T7" fmla="*/ 287117 h 418"/>
                <a:gd name="T8" fmla="*/ 28663 w 252"/>
                <a:gd name="T9" fmla="*/ 263328 h 418"/>
                <a:gd name="T10" fmla="*/ 94179 w 252"/>
                <a:gd name="T11" fmla="*/ 206724 h 418"/>
                <a:gd name="T12" fmla="*/ 91722 w 252"/>
                <a:gd name="T13" fmla="*/ 126332 h 418"/>
                <a:gd name="T14" fmla="*/ 28663 w 252"/>
                <a:gd name="T15" fmla="*/ 72189 h 418"/>
                <a:gd name="T16" fmla="*/ 0 w 252"/>
                <a:gd name="T17" fmla="*/ 47579 h 418"/>
                <a:gd name="T18" fmla="*/ 45861 w 252"/>
                <a:gd name="T19" fmla="*/ 15586 h 418"/>
                <a:gd name="T20" fmla="*/ 111377 w 252"/>
                <a:gd name="T21" fmla="*/ 72189 h 418"/>
                <a:gd name="T22" fmla="*/ 175255 w 252"/>
                <a:gd name="T23" fmla="*/ 126332 h 418"/>
                <a:gd name="T24" fmla="*/ 177712 w 252"/>
                <a:gd name="T25" fmla="*/ 206724 h 4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5" y="365"/>
                    <a:pt x="59" y="388"/>
                  </a:cubicBezTo>
                  <a:cubicBezTo>
                    <a:pt x="21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48494" y="1729532"/>
            <a:ext cx="2573337" cy="1088559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.1 METHODS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648" y="2089016"/>
            <a:ext cx="2090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BASIC CODE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 descr="iT 邦幫忙::一起幫忙解決難題，拯救IT 人的一天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98" y="3860511"/>
            <a:ext cx="2133625" cy="4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663" y="2089016"/>
            <a:ext cx="2090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DATABASE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8" name="Picture 14" descr="SQLite - 維基百科，自由的百科全書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3626011"/>
            <a:ext cx="1957044" cy="9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使用TensorFlow 輕鬆建構、部署及實驗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55" y="2932783"/>
            <a:ext cx="2214253" cy="12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sorFlow Lite | 適用於行動裝置和邊緣裝置的機器學習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95" y="3877618"/>
            <a:ext cx="2506398" cy="140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025" y="2079114"/>
            <a:ext cx="2090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638" y="2042978"/>
            <a:ext cx="2090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UI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46" name="Picture 22" descr="筆記]安裝Android Studio @ Michael_Jheng的部落格:: 痞客邦: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533" y="3461996"/>
            <a:ext cx="2120159" cy="127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0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058159" y="1858640"/>
            <a:ext cx="2783841" cy="47443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026" name="Picture 2" descr="https://static.oschina.net/uploads/space/2018/0418/205257_PNCo_87635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 bwMode="auto">
          <a:xfrm>
            <a:off x="951345" y="1810975"/>
            <a:ext cx="8185785" cy="485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.2 ALGORITHM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51345" y="979978"/>
            <a:ext cx="10575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What is an Algorithm??</a:t>
            </a:r>
          </a:p>
          <a:p>
            <a:r>
              <a:rPr lang="en-US" altLang="zh-TW" sz="2000" dirty="0"/>
              <a:t>An algorithm is a list of rules to follow in order to solve a problem</a:t>
            </a:r>
            <a:r>
              <a:rPr lang="en-US" altLang="zh-TW" sz="2000" dirty="0" smtClean="0"/>
              <a:t>.</a:t>
            </a:r>
            <a:endParaRPr lang="zh-TW" altLang="en-US" sz="1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476240" y="1960880"/>
            <a:ext cx="3495040" cy="1239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9027159" y="1858640"/>
            <a:ext cx="2819921" cy="50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9043353" y="6565490"/>
            <a:ext cx="2819921" cy="50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rot="5400000" flipV="1">
            <a:off x="9486540" y="4214100"/>
            <a:ext cx="4716000" cy="50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137920" y="1934217"/>
            <a:ext cx="54559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0" dirty="0" err="1" smtClean="0">
                <a:solidFill>
                  <a:srgbClr val="FF0000"/>
                </a:solidFill>
              </a:rPr>
              <a:t>CNN</a:t>
            </a:r>
            <a:r>
              <a:rPr lang="en-US" altLang="zh-TW" sz="4000" dirty="0" err="1"/>
              <a:t>D</a:t>
            </a:r>
            <a:r>
              <a:rPr lang="en-US" altLang="zh-TW" sz="4000" dirty="0" err="1" smtClean="0"/>
              <a:t>evelopment</a:t>
            </a:r>
            <a:r>
              <a:rPr lang="en-US" altLang="zh-TW" sz="4000" dirty="0"/>
              <a:t> </a:t>
            </a:r>
            <a:endParaRPr lang="zh-TW" altLang="en-US" sz="115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564880" y="4165600"/>
            <a:ext cx="1296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685580" y="3139439"/>
            <a:ext cx="800100" cy="239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36054" y="4463387"/>
            <a:ext cx="800100" cy="239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685580" y="3977126"/>
            <a:ext cx="1168360" cy="232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685580" y="4808123"/>
            <a:ext cx="1396960" cy="232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612639" y="3378954"/>
            <a:ext cx="1358641" cy="3091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685580" y="5755533"/>
            <a:ext cx="1168360" cy="232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2060" name="Picture 12" descr="卡通彩色符号问号PNG图片素材免费下载_图片编号ypaolkpz-PNGBAG素材网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86" y="3559092"/>
            <a:ext cx="1762986" cy="14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9940265" y="3799148"/>
            <a:ext cx="1671360" cy="7753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ysClr val="windowText" lastClr="000000"/>
                </a:solidFill>
              </a:rPr>
              <a:t>DENSENET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6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b="0" dirty="0" smtClean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.3 DENSENET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2" descr="https://img-blog.csdnimg.cn/20200516153018108.png?x-oss-process=image/watermark,type_ZmFuZ3poZW5naGVpdGk,shadow_10,text_aHR0cHM6Ly9ibG9nLmNzZG4ubmV0L0ZvcnJlc3Q5Nw==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8" y="1149312"/>
            <a:ext cx="11417588" cy="529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740728" y="1256146"/>
            <a:ext cx="1773381" cy="4507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6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595</Words>
  <Application>Microsoft Office PowerPoint</Application>
  <PresentationFormat>寬螢幕</PresentationFormat>
  <Paragraphs>110</Paragraphs>
  <Slides>25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Microsoft YaHei</vt:lpstr>
      <vt:lpstr>Microsoft YaHei</vt:lpstr>
      <vt:lpstr>宋体</vt:lpstr>
      <vt:lpstr>幼圆</vt:lpstr>
      <vt:lpstr>微軟正黑體</vt:lpstr>
      <vt:lpstr>新細明體</vt:lpstr>
      <vt:lpstr>Arial</vt:lpstr>
      <vt:lpstr>Bradley Hand ITC</vt:lpstr>
      <vt:lpstr>Calibri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Linos</cp:lastModifiedBy>
  <cp:revision>184</cp:revision>
  <dcterms:created xsi:type="dcterms:W3CDTF">2019-03-07T05:23:18Z</dcterms:created>
  <dcterms:modified xsi:type="dcterms:W3CDTF">2022-06-12T06:03:24Z</dcterms:modified>
</cp:coreProperties>
</file>